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57" r:id="rId5"/>
    <p:sldId id="261" r:id="rId6"/>
    <p:sldId id="258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5669" y="2404531"/>
            <a:ext cx="9412013" cy="1646302"/>
          </a:xfrm>
        </p:spPr>
        <p:txBody>
          <a:bodyPr/>
          <a:lstStyle/>
          <a:p>
            <a:r>
              <a:rPr lang="en-US" dirty="0" smtClean="0"/>
              <a:t>Grammar Unit #5 Warm Ups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224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 #1: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779" y="1450429"/>
            <a:ext cx="8990223" cy="5234150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Identify the pronoun and noun it correlates with in the sentence below. Does the pronoun agree with its noun? If not, change the pronoun so it does. </a:t>
            </a:r>
            <a:endParaRPr lang="en-US" sz="2000" dirty="0" smtClean="0"/>
          </a:p>
          <a:p>
            <a:pPr lvl="1"/>
            <a:r>
              <a:rPr lang="en-US" sz="2000" dirty="0" smtClean="0"/>
              <a:t>Investors who lost money in the stock market crash of 1929 recouped his losses over the next 12 years. 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Identify the pronoun in the sentence below. Is the pronoun ambiguous? If so, explain why. </a:t>
            </a:r>
            <a:endParaRPr lang="en-US" sz="2000" dirty="0" smtClean="0"/>
          </a:p>
          <a:p>
            <a:pPr lvl="1"/>
            <a:r>
              <a:rPr lang="en-US" sz="2000" dirty="0" smtClean="0"/>
              <a:t>Frank and Taylor made plans to go to the mall, but he backed out last minute. 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Identify the pronoun in the sentence below. Is it the right case? If not, change the pronoun so the sentence is grammatically correct. </a:t>
            </a:r>
          </a:p>
          <a:p>
            <a:pPr lvl="1"/>
            <a:r>
              <a:rPr lang="en-US" sz="2000" dirty="0" smtClean="0"/>
              <a:t>Our teacher forgot to distribute the new syllabus to my friend and I. 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943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433137"/>
            <a:ext cx="9934519" cy="62564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Investors</a:t>
            </a:r>
            <a:r>
              <a:rPr lang="en-US" sz="2400" dirty="0"/>
              <a:t> who lost money in the stock market crash of 1929 recouped </a:t>
            </a:r>
            <a:r>
              <a:rPr lang="en-US" sz="2400" b="1" dirty="0"/>
              <a:t>his </a:t>
            </a:r>
            <a:r>
              <a:rPr lang="en-US" sz="2400" dirty="0"/>
              <a:t>losses over the next 12 years.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Incorrect – His (Singular Pronoun) &amp; Investors (Plural Noun) – Change His </a:t>
            </a:r>
            <a:r>
              <a:rPr lang="en-US" sz="2400" dirty="0" smtClean="0">
                <a:sym typeface="Wingdings" panose="05000000000000000000" pitchFamily="2" charset="2"/>
              </a:rPr>
              <a:t> Their </a:t>
            </a:r>
          </a:p>
          <a:p>
            <a:pPr marL="0" indent="0">
              <a:buNone/>
            </a:pPr>
            <a:endParaRPr lang="en-US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Frank and Taylor made plans to go to the mall, but </a:t>
            </a:r>
            <a:r>
              <a:rPr lang="en-US" sz="2400" b="1" dirty="0">
                <a:sym typeface="Wingdings" panose="05000000000000000000" pitchFamily="2" charset="2"/>
              </a:rPr>
              <a:t>he</a:t>
            </a:r>
            <a:r>
              <a:rPr lang="en-US" sz="2400" dirty="0">
                <a:sym typeface="Wingdings" panose="05000000000000000000" pitchFamily="2" charset="2"/>
              </a:rPr>
              <a:t> backed out last minute. </a:t>
            </a:r>
          </a:p>
          <a:p>
            <a:pPr marL="0" indent="0">
              <a:buNone/>
            </a:pPr>
            <a:r>
              <a:rPr lang="en-US" sz="2400" dirty="0" smtClean="0">
                <a:sym typeface="Wingdings" panose="05000000000000000000" pitchFamily="2" charset="2"/>
              </a:rPr>
              <a:t>Incorrect – He (Pronoun) could refer to either Frank or Taylor. </a:t>
            </a:r>
          </a:p>
          <a:p>
            <a:pPr marL="0" indent="0">
              <a:buNone/>
            </a:pPr>
            <a:endParaRPr lang="en-US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Our teacher forgot to distribute the new syllabus to my friend and </a:t>
            </a:r>
            <a:r>
              <a:rPr lang="en-US" sz="2400" b="1" dirty="0">
                <a:sym typeface="Wingdings" panose="05000000000000000000" pitchFamily="2" charset="2"/>
              </a:rPr>
              <a:t>I</a:t>
            </a:r>
            <a:r>
              <a:rPr lang="en-US" sz="2400" dirty="0">
                <a:sym typeface="Wingdings" panose="05000000000000000000" pitchFamily="2" charset="2"/>
              </a:rPr>
              <a:t>. </a:t>
            </a:r>
            <a:endParaRPr lang="en-US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400" dirty="0" smtClean="0">
                <a:sym typeface="Wingdings" panose="05000000000000000000" pitchFamily="2" charset="2"/>
              </a:rPr>
              <a:t>Incorrect – I (Subjective Pronoun, which does the act) – Change I  Me (Objective Pronoun, receives the act) </a:t>
            </a:r>
          </a:p>
          <a:p>
            <a:pPr marL="0" indent="0">
              <a:buNone/>
            </a:pPr>
            <a:r>
              <a:rPr lang="en-US" sz="2400" dirty="0" smtClean="0">
                <a:sym typeface="Wingdings" panose="05000000000000000000" pitchFamily="2" charset="2"/>
              </a:rPr>
              <a:t>Tip: remove “my friend and” and read the sentence with both pronouns. </a:t>
            </a:r>
            <a:endParaRPr lang="en-US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163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 #2: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434" y="1434662"/>
            <a:ext cx="8832568" cy="5423337"/>
          </a:xfrm>
        </p:spPr>
        <p:txBody>
          <a:bodyPr>
            <a:normAutofit/>
          </a:bodyPr>
          <a:lstStyle/>
          <a:p>
            <a:r>
              <a:rPr lang="en-US" sz="2000" dirty="0"/>
              <a:t>Identify the pronoun and noun it correlates with in the sentence below. Does the pronoun agree with its noun? If not, change the pronoun so it does. </a:t>
            </a:r>
            <a:endParaRPr lang="en-US" sz="2000" dirty="0" smtClean="0"/>
          </a:p>
          <a:p>
            <a:pPr lvl="1"/>
            <a:r>
              <a:rPr lang="en-US" sz="2000" dirty="0" smtClean="0"/>
              <a:t>The government is responsible for enforcing laws in our country because it is their responsibility to keep our people safe. 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Identify the pronoun in the sentence below. Is the pronoun ambiguous? If so, explain why. </a:t>
            </a:r>
            <a:endParaRPr lang="en-US" sz="2000" dirty="0" smtClean="0"/>
          </a:p>
          <a:p>
            <a:pPr lvl="1"/>
            <a:r>
              <a:rPr lang="en-US" sz="2000" dirty="0" smtClean="0"/>
              <a:t>The mechanic contacted the salesman after he failed to attend an important meeting. 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Identify the pronoun in the sentence below. Is it the right case? If not, change the pronoun so the sentence is grammatically correct. </a:t>
            </a:r>
            <a:endParaRPr lang="en-US" sz="2000" dirty="0" smtClean="0"/>
          </a:p>
          <a:p>
            <a:pPr lvl="1"/>
            <a:r>
              <a:rPr lang="en-US" sz="2000" dirty="0" smtClean="0"/>
              <a:t>The girls and me</a:t>
            </a:r>
            <a:r>
              <a:rPr lang="en-US" sz="2000" dirty="0" smtClean="0"/>
              <a:t> </a:t>
            </a:r>
            <a:r>
              <a:rPr lang="en-US" sz="2000" dirty="0" smtClean="0"/>
              <a:t>decided to go to the movies on Friday night.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52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568"/>
            <a:ext cx="8596668" cy="6472989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The </a:t>
            </a:r>
            <a:r>
              <a:rPr lang="en-US" sz="2200" b="1" dirty="0"/>
              <a:t>government</a:t>
            </a:r>
            <a:r>
              <a:rPr lang="en-US" sz="2200" dirty="0"/>
              <a:t> is responsible for enforcing laws in our country because it is </a:t>
            </a:r>
            <a:r>
              <a:rPr lang="en-US" sz="2200" b="1" dirty="0"/>
              <a:t>their</a:t>
            </a:r>
            <a:r>
              <a:rPr lang="en-US" sz="2200" dirty="0"/>
              <a:t> responsibility to keep our people safe. 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Incorrect – Their (Plural Pronoun) &amp; Government (Singular Noun) – Change Their </a:t>
            </a:r>
            <a:r>
              <a:rPr lang="en-US" sz="2200" dirty="0" smtClean="0">
                <a:sym typeface="Wingdings" panose="05000000000000000000" pitchFamily="2" charset="2"/>
              </a:rPr>
              <a:t> Its) 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The mechanic contacted the salesman after </a:t>
            </a:r>
            <a:r>
              <a:rPr lang="en-US" sz="2200" b="1" dirty="0"/>
              <a:t>he</a:t>
            </a:r>
            <a:r>
              <a:rPr lang="en-US" sz="2200" dirty="0"/>
              <a:t> failed to attend an important meeting. 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Incorrect – He (Pronoun) could refer to either the mechanic or the salesman. 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The </a:t>
            </a:r>
            <a:r>
              <a:rPr lang="en-US" sz="2200" dirty="0"/>
              <a:t>girls and </a:t>
            </a:r>
            <a:r>
              <a:rPr lang="en-US" sz="2200" b="1" dirty="0"/>
              <a:t>me</a:t>
            </a:r>
            <a:r>
              <a:rPr lang="en-US" sz="2200" dirty="0"/>
              <a:t> decided to go to the movies on Friday night. 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Incorrect – </a:t>
            </a:r>
            <a:r>
              <a:rPr lang="en-US" sz="2200" dirty="0" smtClean="0"/>
              <a:t>Me (Objective </a:t>
            </a:r>
            <a:r>
              <a:rPr lang="en-US" sz="2200" dirty="0"/>
              <a:t>Pronoun, which </a:t>
            </a:r>
            <a:r>
              <a:rPr lang="en-US" sz="2200" dirty="0" smtClean="0"/>
              <a:t>receives </a:t>
            </a:r>
            <a:r>
              <a:rPr lang="en-US" sz="2200" dirty="0"/>
              <a:t>the act) – Change </a:t>
            </a:r>
            <a:r>
              <a:rPr lang="en-US" sz="2200" dirty="0" smtClean="0"/>
              <a:t>Me </a:t>
            </a:r>
            <a:r>
              <a:rPr lang="en-US" sz="2200" dirty="0" smtClean="0">
                <a:sym typeface="Wingdings" panose="05000000000000000000" pitchFamily="2" charset="2"/>
              </a:rPr>
              <a:t> I </a:t>
            </a:r>
            <a:r>
              <a:rPr lang="en-US" sz="2200" dirty="0" smtClean="0"/>
              <a:t>(Subjective </a:t>
            </a:r>
            <a:r>
              <a:rPr lang="en-US" sz="2200" dirty="0"/>
              <a:t>Pronoun, </a:t>
            </a:r>
            <a:r>
              <a:rPr lang="en-US" sz="2200" dirty="0" smtClean="0"/>
              <a:t>does </a:t>
            </a:r>
            <a:r>
              <a:rPr lang="en-US" sz="2200" dirty="0"/>
              <a:t>the act) </a:t>
            </a:r>
          </a:p>
          <a:p>
            <a:pPr marL="0" indent="0">
              <a:buNone/>
            </a:pPr>
            <a:r>
              <a:rPr lang="en-US" sz="2200" dirty="0"/>
              <a:t>Tip: remove </a:t>
            </a:r>
            <a:r>
              <a:rPr lang="en-US" sz="2200" dirty="0" smtClean="0"/>
              <a:t>”The girls and” </a:t>
            </a:r>
            <a:r>
              <a:rPr lang="en-US" sz="2200" dirty="0"/>
              <a:t>and read the sentence with both pronouns.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015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 #3: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29255"/>
            <a:ext cx="9696376" cy="5186855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Identify the pronoun and noun it correlates with in the sentence below. Does the pronoun agree with its noun? If not, change the pronoun so it does. </a:t>
            </a:r>
          </a:p>
          <a:p>
            <a:pPr lvl="1"/>
            <a:r>
              <a:rPr lang="en-US" sz="2000" dirty="0" smtClean="0"/>
              <a:t>She wanted to buy all the books after reading their summaries on the back cover.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Identify the pronoun in the sentence below. Is the pronoun ambiguous? If so, explain why. </a:t>
            </a:r>
          </a:p>
          <a:p>
            <a:pPr lvl="1"/>
            <a:r>
              <a:rPr lang="en-US" sz="2000" dirty="0" smtClean="0"/>
              <a:t>The group of girls were a </a:t>
            </a:r>
            <a:r>
              <a:rPr lang="en-US" sz="2000" dirty="0" smtClean="0"/>
              <a:t>tight group and </a:t>
            </a:r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 smtClean="0"/>
              <a:t>depths they were willing to go to keep their secret was insane. </a:t>
            </a:r>
          </a:p>
          <a:p>
            <a:endParaRPr lang="en-US" sz="2000" dirty="0"/>
          </a:p>
          <a:p>
            <a:r>
              <a:rPr lang="en-US" sz="2000" dirty="0" smtClean="0"/>
              <a:t>Identify the pronoun in the sentence below. Is it the right case? If not, change the pronoun so the sentence is grammatically correct. </a:t>
            </a:r>
          </a:p>
          <a:p>
            <a:pPr lvl="1"/>
            <a:r>
              <a:rPr lang="en-US" sz="2000" dirty="0" smtClean="0"/>
              <a:t>Another school and them shared a bus on their way to a field trip.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1870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378373"/>
            <a:ext cx="8596668" cy="62589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She wanted to buy all the </a:t>
            </a:r>
            <a:r>
              <a:rPr lang="en-US" sz="2200" b="1" dirty="0"/>
              <a:t>books </a:t>
            </a:r>
            <a:r>
              <a:rPr lang="en-US" sz="2200" dirty="0"/>
              <a:t>after reading </a:t>
            </a:r>
            <a:r>
              <a:rPr lang="en-US" sz="2200" b="1" dirty="0"/>
              <a:t>their</a:t>
            </a:r>
            <a:r>
              <a:rPr lang="en-US" sz="2200" dirty="0"/>
              <a:t> summaries on the back cover</a:t>
            </a:r>
            <a:r>
              <a:rPr lang="en-US" sz="2200" dirty="0" smtClean="0"/>
              <a:t>.</a:t>
            </a:r>
          </a:p>
          <a:p>
            <a:pPr marL="0" indent="0">
              <a:buNone/>
            </a:pPr>
            <a:r>
              <a:rPr lang="en-US" sz="2200" dirty="0" smtClean="0"/>
              <a:t>Correct – Their (Plural Pronoun) &amp; Books (Plural Noun) – Both Plural so that means they agree. 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The group of girls were a tight group and the depths </a:t>
            </a:r>
            <a:r>
              <a:rPr lang="en-US" sz="2200" b="1" dirty="0"/>
              <a:t>they </a:t>
            </a:r>
            <a:r>
              <a:rPr lang="en-US" sz="2200" dirty="0"/>
              <a:t>were willing to go to keep a</a:t>
            </a:r>
            <a:r>
              <a:rPr lang="en-US" sz="2200" dirty="0" smtClean="0"/>
              <a:t> </a:t>
            </a:r>
            <a:r>
              <a:rPr lang="en-US" sz="2200" dirty="0"/>
              <a:t>secret was insane. 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Correct – They (Pronoun) is referring to the group of girls. </a:t>
            </a:r>
            <a:endParaRPr lang="en-US" sz="2200" dirty="0"/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Another school and </a:t>
            </a:r>
            <a:r>
              <a:rPr lang="en-US" sz="2200" b="1" dirty="0"/>
              <a:t>them</a:t>
            </a:r>
            <a:r>
              <a:rPr lang="en-US" sz="2200" dirty="0"/>
              <a:t> shared a bus on their way to a field trip. 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Incorrect – Them (Objective Pronoun, which receives the act) – Change Them </a:t>
            </a:r>
            <a:r>
              <a:rPr lang="en-US" sz="2200" dirty="0" smtClean="0">
                <a:sym typeface="Wingdings" panose="05000000000000000000" pitchFamily="2" charset="2"/>
              </a:rPr>
              <a:t> They (Subjective Pronoun, does the act) </a:t>
            </a:r>
          </a:p>
          <a:p>
            <a:pPr marL="0" indent="0">
              <a:buNone/>
            </a:pPr>
            <a:r>
              <a:rPr lang="en-US" sz="2200" dirty="0" smtClean="0">
                <a:sym typeface="Wingdings" panose="05000000000000000000" pitchFamily="2" charset="2"/>
              </a:rPr>
              <a:t>Tip: Remove “Another school and” and read the sentence with both pronouns. 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9987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263</TotalTime>
  <Words>788</Words>
  <Application>Microsoft Office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Trebuchet MS</vt:lpstr>
      <vt:lpstr>Wingdings</vt:lpstr>
      <vt:lpstr>Wingdings 3</vt:lpstr>
      <vt:lpstr>Facet</vt:lpstr>
      <vt:lpstr>Grammar Unit #5 Warm Ups</vt:lpstr>
      <vt:lpstr>Warm Up #1: </vt:lpstr>
      <vt:lpstr>PowerPoint Presentation</vt:lpstr>
      <vt:lpstr>Warm Up #2: </vt:lpstr>
      <vt:lpstr>PowerPoint Presentation</vt:lpstr>
      <vt:lpstr>Warm Up #3:</vt:lpstr>
      <vt:lpstr>PowerPoint Presentation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 Unit #5 Warm Ups</dc:title>
  <dc:creator>Stetka, Meghan</dc:creator>
  <cp:lastModifiedBy>Stetka, Meghan</cp:lastModifiedBy>
  <cp:revision>13</cp:revision>
  <dcterms:created xsi:type="dcterms:W3CDTF">2020-01-22T14:22:44Z</dcterms:created>
  <dcterms:modified xsi:type="dcterms:W3CDTF">2020-01-23T20:51:26Z</dcterms:modified>
</cp:coreProperties>
</file>